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6" r:id="rId2"/>
    <p:sldId id="257" r:id="rId3"/>
    <p:sldId id="263" r:id="rId4"/>
    <p:sldId id="258" r:id="rId5"/>
    <p:sldId id="260" r:id="rId6"/>
    <p:sldId id="273" r:id="rId7"/>
    <p:sldId id="274" r:id="rId8"/>
    <p:sldId id="277" r:id="rId9"/>
    <p:sldId id="271" r:id="rId10"/>
    <p:sldId id="275" r:id="rId11"/>
    <p:sldId id="272" r:id="rId12"/>
    <p:sldId id="259" r:id="rId13"/>
    <p:sldId id="268" r:id="rId14"/>
  </p:sldIdLst>
  <p:sldSz cx="12192000" cy="6858000"/>
  <p:notesSz cx="7104063" cy="10234613"/>
  <p:embeddedFontLst>
    <p:embeddedFont>
      <p:font typeface="KoPubWorld돋움체_Pro Bold" panose="00000800000000000000" pitchFamily="50" charset="-127"/>
      <p:bold r:id="rId15"/>
    </p:embeddedFont>
    <p:embeddedFont>
      <p:font typeface="나눔스퀘어_ac" panose="020B0600000101010101" pitchFamily="50" charset="-127"/>
      <p:regular r:id="rId16"/>
    </p:embeddedFont>
    <p:embeddedFont>
      <p:font typeface="나눔스퀘어OTF ExtraBold" panose="020B0600000101010101" pitchFamily="34" charset="-127"/>
      <p:bold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에스코어 드림 2 ExtraLight" panose="020B0203030302020204" pitchFamily="34" charset="-127"/>
      <p:regular r:id="rId20"/>
    </p:embeddedFont>
    <p:embeddedFont>
      <p:font typeface="에스코어 드림 3 Light" panose="020B0303030302020204" pitchFamily="34" charset="-127"/>
      <p:regular r:id="rId21"/>
    </p:embeddedFont>
    <p:embeddedFont>
      <p:font typeface="에스코어 드림 6 Bold" panose="020B0703030302020204" pitchFamily="34" charset="-127"/>
      <p:bold r:id="rId22"/>
    </p:embeddedFont>
    <p:embeddedFont>
      <p:font typeface="에스코어 드림 8 Heavy" panose="020B0903030302020204" pitchFamily="34" charset="-127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DDCA"/>
    <a:srgbClr val="9DC3E6"/>
    <a:srgbClr val="0000FF"/>
    <a:srgbClr val="3E445C"/>
    <a:srgbClr val="FCF2E7"/>
    <a:srgbClr val="FFFFFF"/>
    <a:srgbClr val="BDD7EE"/>
    <a:srgbClr val="5B9BD5"/>
    <a:srgbClr val="FFC000"/>
    <a:srgbClr val="CFFF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3512F9-496B-85EE-C685-6FAFC1827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C934675-AFE2-908B-3A24-5A2CD8ACB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0472F-94D6-2200-C445-71A873286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8CD6B6-5A55-6A14-B6D9-240CF626D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0E3C7B-0547-E347-B4DC-BDB27C130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668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1E2406-3EE5-8A1F-9F0C-446270B1D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A437B7-2215-8091-AFD2-1834D7BB24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9EC221-0B76-43D9-C599-43B2E12E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51F958-5E3E-A3AD-2A06-7E058E9E8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1B7251-0718-15D3-9EA6-0A282FF12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7110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70D847-B6F3-4834-8893-CB7E368BA1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A9C8F87-0259-E58D-CF27-37B3549B1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8148B3-B065-E598-8A10-5F8BCA490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907C6E-678E-23FD-D267-1F5AB0681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156486-01CB-A49B-22CD-AC5F4AD3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715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90E813-49E3-AAF8-D55B-F184475FB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2E9AD2-8E7A-13B8-2700-9DFDB4629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6058DF-AAD6-DEDE-5C3D-91D6CAE5B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6CB86F-5775-6621-6273-9CEC4FA8A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1E61D8-299A-D3B6-6425-4CC64930A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426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56D3DA-5059-B6D5-FBF1-5B9BB3DD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DB46DC-594C-4604-310E-E639D3A1C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E58127-A1FC-88CF-A72D-364001DE8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95132D-168E-9B26-7837-F1F73DD5B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8FF3D2-4818-16A4-F3D1-3C7106977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61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8BEA08-C45A-F9A0-D9E5-938AFFF5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E25B2C-EB80-A1AD-C4A3-90783EE7A7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FBBE3F-1A59-7396-F238-0F7A4E7F21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42569B-83A1-A219-7C69-7077DCAF4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43DE65-55AB-A03B-F8EF-FDFEA5C7F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E85515-929E-8241-E4CA-48C4CCEB2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259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3AAFEE-7758-1423-0D08-9B7AE016F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6035A4-5B6F-6BC4-B36E-C6AD5099E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A65D77-49F0-6DF9-FD34-D22A7C4A57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CDA4FC4-23E0-5C8A-0350-C42BE524BD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1A4CC46-CCFB-E938-2EC2-8AB35D8ADE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04A47F4-0D61-CADD-7E1F-74A8816A9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1F227DC-E154-A4C9-B205-905513AC5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0FC683-8845-337A-11DA-033D026B8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333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D582FE-D5C6-CBD3-AB6B-5D88C2CA8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F6ABC5E-C7C9-CC2D-5140-7667949A6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085F40-F6F4-5316-FF10-89BBA0E7C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F3624C-1BE5-668E-3B4F-C3A1577EF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76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49D306-A920-4F71-40C5-337EEFA49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31E0AD0-EF9E-2D54-B4D4-682D39907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511FBF-7A0D-92AA-0391-5203A3B7F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30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E51344-B143-894C-BB6F-A4F523564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979E3A-20FD-5AB6-1360-0AEEC72D9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721C82-2099-F443-2925-CAB231901A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7743CF-4660-5D9B-970C-9DF30C7FA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011056-66EF-4E15-3E52-1FEC9B0E1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60A3FB-A5E5-5890-A5D4-11D341ED1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757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B3D1E8-A6DD-A3AD-CCFE-55772B097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0BB669-E0B4-64D4-1762-9CED116866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76E8F3-B7E5-64E3-9A75-5FEB9B1778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8BD94A-BA0D-3649-BA7C-60EFE2832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8BF7C8-1B14-C285-B0D6-1ED352BD1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675AFA-CBD7-6C87-8464-2F7B3543F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719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A2093E9-5013-5520-E31F-927A50D35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10D97A-8ACD-1AEF-9BF0-E78584341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D1F160-B731-C8AB-968E-54F6C51C0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CA60D-0D45-4855-BD27-477E44DCF2BF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A6753B-DDC5-02DE-3A35-8CC3740DD0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F24CCE-4948-7160-6DF4-EA81C936EF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EEB06-0625-453B-9F02-DD92C9167E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436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44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A792C32-338E-32AD-E6B7-4AB32BB06084}"/>
              </a:ext>
            </a:extLst>
          </p:cNvPr>
          <p:cNvSpPr txBox="1"/>
          <p:nvPr/>
        </p:nvSpPr>
        <p:spPr>
          <a:xfrm>
            <a:off x="4470400" y="1057609"/>
            <a:ext cx="72263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5400" b="1" dirty="0">
                <a:solidFill>
                  <a:srgbClr val="FCF2E7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KoPubWorld돋움체_Pro Bold" panose="00000800000000000000" pitchFamily="50" charset="-127"/>
              </a:rPr>
              <a:t>“ </a:t>
            </a:r>
            <a:r>
              <a:rPr lang="ko-KR" altLang="en-US" sz="5400" b="1" dirty="0">
                <a:solidFill>
                  <a:srgbClr val="FCF2E7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KoPubWorld돋움체_Pro Bold" panose="00000800000000000000" pitchFamily="50" charset="-127"/>
              </a:rPr>
              <a:t>자</a:t>
            </a:r>
            <a:r>
              <a:rPr lang="ko-KR" altLang="en-US" sz="2400" b="1" dirty="0">
                <a:solidFill>
                  <a:srgbClr val="FCF2E7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KoPubWorld돋움체_Pro Bold" panose="00000800000000000000" pitchFamily="50" charset="-127"/>
              </a:rPr>
              <a:t>연어처리</a:t>
            </a:r>
            <a:r>
              <a:rPr lang="ko-KR" altLang="en-US" sz="6000" b="1" dirty="0">
                <a:solidFill>
                  <a:srgbClr val="FCF2E7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5400" b="1" dirty="0" err="1">
                <a:solidFill>
                  <a:srgbClr val="FCF2E7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KoPubWorld돋움체_Pro Bold" panose="00000800000000000000" pitchFamily="50" charset="-127"/>
              </a:rPr>
              <a:t>뿌</a:t>
            </a:r>
            <a:r>
              <a:rPr lang="ko-KR" altLang="en-US" sz="2400" b="1" dirty="0" err="1">
                <a:solidFill>
                  <a:srgbClr val="FCF2E7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KoPubWorld돋움체_Pro Bold" panose="00000800000000000000" pitchFamily="50" charset="-127"/>
              </a:rPr>
              <a:t>시자</a:t>
            </a:r>
            <a:r>
              <a:rPr lang="ko-KR" altLang="en-US" sz="6000" b="1" dirty="0">
                <a:solidFill>
                  <a:srgbClr val="FCF2E7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6000" b="1" dirty="0">
                <a:solidFill>
                  <a:srgbClr val="FCF2E7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KoPubWorld돋움체_Pro Bold" panose="00000800000000000000" pitchFamily="50" charset="-127"/>
              </a:rPr>
              <a:t>! ” </a:t>
            </a:r>
          </a:p>
          <a:p>
            <a:pPr algn="r">
              <a:lnSpc>
                <a:spcPct val="200000"/>
              </a:lnSpc>
            </a:pPr>
            <a:r>
              <a:rPr lang="en-US" altLang="ko-KR" sz="5400" b="1" dirty="0">
                <a:solidFill>
                  <a:srgbClr val="FCF2E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KoPubWorld돋움체_Pro Bold" panose="00000800000000000000" pitchFamily="50" charset="-127"/>
              </a:rPr>
              <a:t>NLP </a:t>
            </a:r>
            <a:r>
              <a:rPr lang="ko-KR" altLang="en-US" sz="5400" b="1" dirty="0">
                <a:solidFill>
                  <a:srgbClr val="FCF2E7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KoPubWorld돋움체_Pro Bold" panose="00000800000000000000" pitchFamily="50" charset="-127"/>
              </a:rPr>
              <a:t>논문 스터디</a:t>
            </a:r>
            <a:r>
              <a:rPr lang="ko-KR" altLang="en-US" sz="5400" b="1" dirty="0">
                <a:solidFill>
                  <a:srgbClr val="FCF2E7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😎</a:t>
            </a:r>
            <a:endParaRPr lang="en-US" altLang="ko-KR" sz="5400" b="1" dirty="0">
              <a:solidFill>
                <a:srgbClr val="FCF2E7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r"/>
            <a:r>
              <a:rPr lang="en-US" altLang="ko-KR" sz="4800" b="1" dirty="0">
                <a:solidFill>
                  <a:srgbClr val="FCF2E7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KoPubWorld돋움체_Pro Bold" panose="00000800000000000000" pitchFamily="50" charset="-127"/>
              </a:rPr>
              <a:t>-  OT</a:t>
            </a:r>
            <a:endParaRPr lang="ko-KR" altLang="en-US" sz="4800" b="1" dirty="0">
              <a:solidFill>
                <a:srgbClr val="FCF2E7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KoPubWorld돋움체_Pro Bold" panose="000008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6F18012-FB29-7AD2-A270-3587148D340E}"/>
              </a:ext>
            </a:extLst>
          </p:cNvPr>
          <p:cNvSpPr/>
          <p:nvPr/>
        </p:nvSpPr>
        <p:spPr>
          <a:xfrm rot="16200000">
            <a:off x="5933280" y="599280"/>
            <a:ext cx="330200" cy="11653839"/>
          </a:xfrm>
          <a:prstGeom prst="rect">
            <a:avLst/>
          </a:prstGeom>
          <a:solidFill>
            <a:srgbClr val="FCF2E7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B0927D-83E9-6EEB-5C60-3FFA01D905BC}"/>
              </a:ext>
            </a:extLst>
          </p:cNvPr>
          <p:cNvSpPr txBox="1"/>
          <p:nvPr/>
        </p:nvSpPr>
        <p:spPr>
          <a:xfrm>
            <a:off x="360360" y="5830501"/>
            <a:ext cx="4110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CF2E7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cs typeface="Od슬림핏고딕L" panose="02020603020101020101" pitchFamily="18" charset="-127"/>
              </a:rPr>
              <a:t>2024.01.02 | </a:t>
            </a:r>
            <a:r>
              <a:rPr lang="ko-KR" altLang="en-US" sz="2000" b="1" dirty="0">
                <a:solidFill>
                  <a:srgbClr val="FCF2E7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cs typeface="Od슬림핏고딕L" panose="02020603020101020101" pitchFamily="18" charset="-127"/>
              </a:rPr>
              <a:t>발표자 </a:t>
            </a:r>
            <a:r>
              <a:rPr lang="en-US" altLang="ko-KR" sz="2000" b="1" dirty="0">
                <a:solidFill>
                  <a:srgbClr val="FCF2E7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cs typeface="Od슬림핏고딕L" panose="02020603020101020101" pitchFamily="18" charset="-127"/>
              </a:rPr>
              <a:t>: </a:t>
            </a:r>
            <a:r>
              <a:rPr lang="ko-KR" altLang="en-US" sz="2000" b="1" dirty="0">
                <a:solidFill>
                  <a:srgbClr val="FCF2E7"/>
                </a:solidFill>
                <a:latin typeface="에스코어 드림 2 ExtraLight" panose="020B0203030302020204" pitchFamily="34" charset="-127"/>
                <a:ea typeface="에스코어 드림 2 ExtraLight" panose="020B0203030302020204" pitchFamily="34" charset="-127"/>
                <a:cs typeface="Od슬림핏고딕L" panose="02020603020101020101" pitchFamily="18" charset="-127"/>
              </a:rPr>
              <a:t>유하영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179B84-A6F3-84DC-1FA2-7280F506FA1F}"/>
              </a:ext>
            </a:extLst>
          </p:cNvPr>
          <p:cNvSpPr/>
          <p:nvPr/>
        </p:nvSpPr>
        <p:spPr>
          <a:xfrm rot="16200000" flipH="1">
            <a:off x="10058641" y="4071804"/>
            <a:ext cx="50313" cy="4216405"/>
          </a:xfrm>
          <a:prstGeom prst="rect">
            <a:avLst/>
          </a:prstGeom>
          <a:solidFill>
            <a:srgbClr val="FCF2E7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845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A09A7BF-EE76-34DD-FF09-017E00663C7A}"/>
              </a:ext>
            </a:extLst>
          </p:cNvPr>
          <p:cNvSpPr txBox="1"/>
          <p:nvPr/>
        </p:nvSpPr>
        <p:spPr>
          <a:xfrm>
            <a:off x="876300" y="1166495"/>
            <a:ext cx="1089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highlight>
                  <a:srgbClr val="9DC3E6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</a:t>
            </a:r>
            <a:r>
              <a:rPr lang="ko-KR" altLang="en-US" sz="2000" dirty="0">
                <a:highlight>
                  <a:srgbClr val="9DC3E6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심화</a:t>
            </a:r>
            <a:r>
              <a:rPr lang="en-US" altLang="ko-KR" sz="2000" dirty="0">
                <a:highlight>
                  <a:srgbClr val="9DC3E6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2000" dirty="0">
                <a:highlight>
                  <a:srgbClr val="9DC3E6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최신 기술 </a:t>
            </a:r>
            <a:r>
              <a:rPr lang="en-US" altLang="ko-KR" sz="2000" dirty="0">
                <a:highlight>
                  <a:srgbClr val="9DC3E6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.part]</a:t>
            </a:r>
          </a:p>
          <a:p>
            <a:endParaRPr lang="en-US" altLang="ko-KR" sz="2000" dirty="0">
              <a:highlight>
                <a:srgbClr val="99FF66"/>
              </a:highlight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이론</a:t>
            </a:r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2"/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각자 읽고 싶은 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논문을 선정해 읽기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각자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주에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개의 논문을 읽는 셈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pPr lvl="2"/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매주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1~2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명씩 돌아가면서 발표 </a:t>
            </a:r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2"/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sz="2000" dirty="0">
                <a:highlight>
                  <a:srgbClr val="9ED8F3"/>
                </a:highlight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발표자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: ppt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발표 진행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,  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스터디 직전에 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Notion 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및 </a:t>
            </a:r>
            <a:r>
              <a:rPr lang="ko-KR" altLang="en-US" sz="2000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깃허브에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발표내용 공유</a:t>
            </a:r>
            <a:endParaRPr lang="en-US" altLang="ko-KR" sz="20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lvl="2"/>
            <a:r>
              <a:rPr lang="ko-KR" altLang="en-US" sz="2000" b="1" dirty="0">
                <a:highlight>
                  <a:srgbClr val="9ED8F3"/>
                </a:highlight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나머지 인원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스터디 시간에 질문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스터디 종료 후</a:t>
            </a:r>
            <a:r>
              <a:rPr lang="en-US" altLang="ko-KR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Notion</a:t>
            </a:r>
            <a:r>
              <a:rPr lang="ko-KR" alt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에 코멘트</a:t>
            </a:r>
            <a:r>
              <a:rPr lang="en-US" altLang="ko-KR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</a:t>
            </a:r>
            <a:r>
              <a:rPr lang="ko-KR" alt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느낀 점 등</a:t>
            </a:r>
            <a:r>
              <a:rPr lang="en-US" altLang="ko-KR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) </a:t>
            </a:r>
            <a:r>
              <a:rPr lang="ko-KR" alt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남기기</a:t>
            </a:r>
            <a:endParaRPr lang="en-US" altLang="ko-KR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lvl="2"/>
            <a:endParaRPr lang="en-US" altLang="ko-KR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lvl="2"/>
            <a:endParaRPr lang="en-US" altLang="ko-KR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구현</a:t>
            </a:r>
            <a:b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자신의 발표가 끝난 직후부터 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발표자는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2000" dirty="0">
                <a:solidFill>
                  <a:srgbClr val="0000FF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한 달간 자신이 발표한 논문 구현 시작  </a:t>
            </a:r>
            <a:endParaRPr lang="en-US" altLang="ko-KR" sz="2000" dirty="0">
              <a:solidFill>
                <a:srgbClr val="0000FF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lvl="1"/>
            <a:endParaRPr lang="ko-KR" altLang="en-US" sz="2000" dirty="0">
              <a:solidFill>
                <a:srgbClr val="0000FF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3956C0-34CC-BF44-F3E7-C395986ACF35}"/>
              </a:ext>
            </a:extLst>
          </p:cNvPr>
          <p:cNvSpPr txBox="1"/>
          <p:nvPr/>
        </p:nvSpPr>
        <p:spPr>
          <a:xfrm>
            <a:off x="484966" y="236994"/>
            <a:ext cx="8145953" cy="676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😎스터디 진행방식</a:t>
            </a:r>
            <a:endParaRPr lang="en-US" altLang="ko-KR" sz="28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715FC46-ED2D-D085-449B-0588A11B2BD9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856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61F7F3-FEDE-28F1-07AF-BADA9259090F}"/>
              </a:ext>
            </a:extLst>
          </p:cNvPr>
          <p:cNvSpPr txBox="1"/>
          <p:nvPr/>
        </p:nvSpPr>
        <p:spPr>
          <a:xfrm>
            <a:off x="749300" y="1781059"/>
            <a:ext cx="46257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https://www.youtube.com/watch?v=Hd-LctlQJ7I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B7BDBF-1EED-5ACE-F922-ABFEB0C9F915}"/>
              </a:ext>
            </a:extLst>
          </p:cNvPr>
          <p:cNvSpPr txBox="1"/>
          <p:nvPr/>
        </p:nvSpPr>
        <p:spPr>
          <a:xfrm>
            <a:off x="749300" y="108670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발표 예시</a:t>
            </a:r>
            <a:endParaRPr lang="ko-KR" altLang="en-US" sz="24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0D32889-73F3-662F-B082-C59955C642D5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0948F-5731-E622-B92D-97366EFA0A72}"/>
              </a:ext>
            </a:extLst>
          </p:cNvPr>
          <p:cNvSpPr txBox="1"/>
          <p:nvPr/>
        </p:nvSpPr>
        <p:spPr>
          <a:xfrm>
            <a:off x="484966" y="225614"/>
            <a:ext cx="3121833" cy="672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😎스터디 진행방식</a:t>
            </a:r>
            <a:endParaRPr lang="en-US" altLang="ko-KR" sz="28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3" name="그림 2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D4F1125E-FEF8-CAF1-245E-1862C6CCA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80" y="2660081"/>
            <a:ext cx="4625782" cy="25771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C0E47F-2A0C-AD2B-50E6-15797A70906F}"/>
              </a:ext>
            </a:extLst>
          </p:cNvPr>
          <p:cNvSpPr txBox="1"/>
          <p:nvPr/>
        </p:nvSpPr>
        <p:spPr>
          <a:xfrm>
            <a:off x="6447400" y="384556"/>
            <a:ext cx="4876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https://github.com/jiphyeonjeon/season1/blob/main/beginners/README.md</a:t>
            </a:r>
          </a:p>
        </p:txBody>
      </p:sp>
      <p:pic>
        <p:nvPicPr>
          <p:cNvPr id="11" name="그림 10" descr="텍스트, 스크린샷, 도표, 평행이(가) 표시된 사진&#10;&#10;자동 생성된 설명">
            <a:extLst>
              <a:ext uri="{FF2B5EF4-FFF2-40B4-BE49-F238E27FC236}">
                <a16:creationId xmlns:a16="http://schemas.microsoft.com/office/drawing/2014/main" id="{2D069406-D4A8-ADDC-5834-1377F12A76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87"/>
          <a:stretch/>
        </p:blipFill>
        <p:spPr>
          <a:xfrm>
            <a:off x="7720438" y="1181321"/>
            <a:ext cx="4307075" cy="5482719"/>
          </a:xfrm>
          <a:prstGeom prst="rect">
            <a:avLst/>
          </a:prstGeom>
        </p:spPr>
      </p:pic>
      <p:pic>
        <p:nvPicPr>
          <p:cNvPr id="14" name="그림 13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B425FD97-6F9B-1F18-2CA4-BF09677918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879" y="1391173"/>
            <a:ext cx="2854841" cy="500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852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로고, 상징, 폰트, 그래픽이(가) 표시된 사진&#10;&#10;자동 생성된 설명">
            <a:extLst>
              <a:ext uri="{FF2B5EF4-FFF2-40B4-BE49-F238E27FC236}">
                <a16:creationId xmlns:a16="http://schemas.microsoft.com/office/drawing/2014/main" id="{0C7724BA-D509-24FF-EAFF-82F0F49F16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00" t="18666" r="30500" b="20223"/>
          <a:stretch/>
        </p:blipFill>
        <p:spPr>
          <a:xfrm>
            <a:off x="2162400" y="2627085"/>
            <a:ext cx="1347216" cy="16038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5D8046-DA07-A1B6-919F-8B53C86D6A5E}"/>
              </a:ext>
            </a:extLst>
          </p:cNvPr>
          <p:cNvSpPr txBox="1"/>
          <p:nvPr/>
        </p:nvSpPr>
        <p:spPr>
          <a:xfrm>
            <a:off x="1228725" y="4579035"/>
            <a:ext cx="3505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https://www.notion.so/oneull/885f9bb984ef4c43ba43e4f51079ffe4</a:t>
            </a:r>
            <a:endParaRPr lang="en-US" altLang="ko-KR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AB098F3-4C65-1E72-808C-2C78F8C26956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43FFC4-9194-DC9F-5453-B5E55ED093FC}"/>
              </a:ext>
            </a:extLst>
          </p:cNvPr>
          <p:cNvSpPr txBox="1"/>
          <p:nvPr/>
        </p:nvSpPr>
        <p:spPr>
          <a:xfrm>
            <a:off x="484966" y="225614"/>
            <a:ext cx="3121833" cy="672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😎스터디 진행방식</a:t>
            </a:r>
            <a:endParaRPr lang="en-US" altLang="ko-KR" sz="28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DAA129-56B7-F39A-5B49-747114509B2E}"/>
              </a:ext>
            </a:extLst>
          </p:cNvPr>
          <p:cNvSpPr txBox="1"/>
          <p:nvPr/>
        </p:nvSpPr>
        <p:spPr>
          <a:xfrm>
            <a:off x="751667" y="898106"/>
            <a:ext cx="3883834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기록</a:t>
            </a:r>
            <a:endParaRPr lang="en-US" altLang="ko-KR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0000FF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Notion</a:t>
            </a:r>
            <a:r>
              <a:rPr lang="ko-KR" altLang="en-US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및 </a:t>
            </a:r>
            <a:r>
              <a:rPr lang="en-US" altLang="ko-KR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GitHub </a:t>
            </a:r>
            <a:r>
              <a:rPr lang="ko-KR" altLang="en-US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사용</a:t>
            </a:r>
            <a:endParaRPr lang="en-US" altLang="ko-KR" sz="2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3" name="그림 2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9E6E2EDB-381D-0B34-A0E2-E828ACCA9C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516" y="119460"/>
            <a:ext cx="4648199" cy="651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811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562E4E7F-C891-C312-2C97-3F921657C3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12" t="63333" r="12244" b="5185"/>
          <a:stretch/>
        </p:blipFill>
        <p:spPr>
          <a:xfrm>
            <a:off x="1225550" y="2641600"/>
            <a:ext cx="2197100" cy="2159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01795A7-1FAC-5A84-98A4-BA4993577175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06ED34-4EA2-6E39-B93B-12D991A3E350}"/>
              </a:ext>
            </a:extLst>
          </p:cNvPr>
          <p:cNvSpPr txBox="1"/>
          <p:nvPr/>
        </p:nvSpPr>
        <p:spPr>
          <a:xfrm>
            <a:off x="484966" y="225614"/>
            <a:ext cx="3121833" cy="672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😎스터디 진행방식</a:t>
            </a:r>
            <a:endParaRPr lang="en-US" altLang="ko-KR" sz="28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79DDB3-EF0C-2A92-256C-1A5599839F69}"/>
              </a:ext>
            </a:extLst>
          </p:cNvPr>
          <p:cNvSpPr txBox="1"/>
          <p:nvPr/>
        </p:nvSpPr>
        <p:spPr>
          <a:xfrm>
            <a:off x="751667" y="898106"/>
            <a:ext cx="3883834" cy="1147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기록</a:t>
            </a:r>
            <a:endParaRPr lang="en-US" altLang="ko-KR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Notion</a:t>
            </a:r>
            <a:r>
              <a:rPr lang="ko-KR" altLang="en-US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및 </a:t>
            </a:r>
            <a:r>
              <a:rPr lang="en-US" altLang="ko-KR" sz="2400" dirty="0">
                <a:solidFill>
                  <a:srgbClr val="0000FF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GitHub</a:t>
            </a:r>
            <a:r>
              <a:rPr lang="en-US" altLang="ko-KR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ko-KR" altLang="en-US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사용</a:t>
            </a:r>
            <a:endParaRPr lang="en-US" altLang="ko-KR" sz="2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pic>
        <p:nvPicPr>
          <p:cNvPr id="8" name="그림 7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C921F80-14EC-E585-7B09-4D3C91257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202" y="898106"/>
            <a:ext cx="6820491" cy="532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20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A792C32-338E-32AD-E6B7-4AB32BB06084}"/>
              </a:ext>
            </a:extLst>
          </p:cNvPr>
          <p:cNvSpPr txBox="1"/>
          <p:nvPr/>
        </p:nvSpPr>
        <p:spPr>
          <a:xfrm>
            <a:off x="1216486" y="948997"/>
            <a:ext cx="706391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3E445C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목차</a:t>
            </a:r>
            <a:endParaRPr lang="en-US" altLang="ko-KR" sz="4800" dirty="0">
              <a:solidFill>
                <a:srgbClr val="3E445C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endParaRPr lang="en-US" altLang="ko-KR" sz="4000" dirty="0">
              <a:solidFill>
                <a:srgbClr val="3E445C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r>
              <a:rPr lang="en-US" altLang="ko-KR" sz="4000" dirty="0">
                <a:solidFill>
                  <a:srgbClr val="3E445C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01.  </a:t>
            </a:r>
            <a:r>
              <a:rPr lang="ko-KR" altLang="en-US" sz="4000" dirty="0">
                <a:solidFill>
                  <a:srgbClr val="3E445C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간단한 자기소개</a:t>
            </a:r>
            <a:endParaRPr lang="en-US" altLang="ko-KR" sz="4000" dirty="0">
              <a:solidFill>
                <a:srgbClr val="3E445C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endParaRPr lang="en-US" altLang="ko-KR" sz="4000" dirty="0">
              <a:solidFill>
                <a:srgbClr val="3E445C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pPr lvl="2"/>
            <a:r>
              <a:rPr lang="en-US" altLang="ko-KR" sz="4000" dirty="0">
                <a:solidFill>
                  <a:srgbClr val="3E445C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02.  </a:t>
            </a:r>
            <a:r>
              <a:rPr lang="ko-KR" altLang="en-US" sz="4000" dirty="0">
                <a:solidFill>
                  <a:srgbClr val="3E445C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진행방식</a:t>
            </a:r>
            <a:r>
              <a:rPr lang="en-US" altLang="ko-KR" sz="4000" dirty="0">
                <a:solidFill>
                  <a:srgbClr val="3E445C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ko-KR" altLang="en-US" sz="4000" dirty="0">
                <a:solidFill>
                  <a:srgbClr val="3E445C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소개</a:t>
            </a:r>
            <a:endParaRPr lang="en-US" altLang="ko-KR" sz="4000" dirty="0">
              <a:solidFill>
                <a:srgbClr val="3E445C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endParaRPr lang="en-US" altLang="ko-KR" sz="4000" dirty="0">
              <a:solidFill>
                <a:srgbClr val="3E445C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pPr lvl="4"/>
            <a:r>
              <a:rPr lang="en-US" altLang="ko-KR" sz="4000" dirty="0">
                <a:solidFill>
                  <a:srgbClr val="3E445C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03.  </a:t>
            </a:r>
            <a:r>
              <a:rPr lang="ko-KR" altLang="en-US" sz="4000" dirty="0">
                <a:solidFill>
                  <a:srgbClr val="3E445C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운영방식 논의</a:t>
            </a:r>
            <a:endParaRPr lang="en-US" altLang="ko-KR" sz="4000" dirty="0">
              <a:solidFill>
                <a:srgbClr val="3E445C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EF3A8B9-D125-9F34-91CD-9A4EFE6B38E1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392FDD-18F3-382F-CA8C-A202814789BE}"/>
              </a:ext>
            </a:extLst>
          </p:cNvPr>
          <p:cNvSpPr txBox="1"/>
          <p:nvPr/>
        </p:nvSpPr>
        <p:spPr>
          <a:xfrm>
            <a:off x="11455400" y="6182379"/>
            <a:ext cx="63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rgbClr val="FCF2E7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😎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25350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2C9C10-3685-2C2D-89F2-60EF7384C0E7}"/>
              </a:ext>
            </a:extLst>
          </p:cNvPr>
          <p:cNvSpPr txBox="1"/>
          <p:nvPr/>
        </p:nvSpPr>
        <p:spPr>
          <a:xfrm>
            <a:off x="2882900" y="622283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4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😊 </a:t>
            </a:r>
            <a:r>
              <a:rPr lang="ko-KR" altLang="en-US" sz="4400" dirty="0">
                <a:solidFill>
                  <a:srgbClr val="3E445C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자기소개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08B51B-462D-CC46-E8D0-1DB184F2BD24}"/>
              </a:ext>
            </a:extLst>
          </p:cNvPr>
          <p:cNvSpPr txBox="1"/>
          <p:nvPr/>
        </p:nvSpPr>
        <p:spPr>
          <a:xfrm>
            <a:off x="1968500" y="2720228"/>
            <a:ext cx="18288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유하영</a:t>
            </a:r>
            <a:endParaRPr lang="en-US" altLang="ko-KR" sz="2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endParaRPr lang="en-US" altLang="ko-KR" sz="2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r>
              <a:rPr lang="ko-KR" altLang="en-US" sz="2400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황현태</a:t>
            </a:r>
            <a:endParaRPr lang="en-US" altLang="ko-KR" sz="2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endParaRPr lang="en-US" altLang="ko-KR" sz="2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r>
              <a:rPr lang="ko-KR" altLang="en-US" sz="2400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오원준</a:t>
            </a:r>
            <a:endParaRPr lang="en-US" altLang="ko-KR" sz="2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C31584-1E55-436E-F04F-1CE8DFBE7DE6}"/>
              </a:ext>
            </a:extLst>
          </p:cNvPr>
          <p:cNvSpPr txBox="1"/>
          <p:nvPr/>
        </p:nvSpPr>
        <p:spPr>
          <a:xfrm>
            <a:off x="5051427" y="2566340"/>
            <a:ext cx="668655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8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간단한 자기소개</a:t>
            </a:r>
            <a:endParaRPr lang="en-US" altLang="ko-KR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r>
              <a:rPr lang="en-US" altLang="ko-KR" sz="28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   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이름</a:t>
            </a: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소속</a:t>
            </a: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나이</a:t>
            </a: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거주</a:t>
            </a: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관심분야</a:t>
            </a: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/MBTI 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등</a:t>
            </a: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.. 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자유롭게</a:t>
            </a:r>
            <a:endParaRPr lang="en-US" altLang="ko-KR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2. NLP </a:t>
            </a:r>
            <a:r>
              <a:rPr lang="ko-KR" altLang="en-US" sz="28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공부여부</a:t>
            </a:r>
            <a:endParaRPr lang="en-US" altLang="ko-KR" sz="28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lvl="1"/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NLP 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공부여부</a:t>
            </a: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관련 프로젝트 경험여부</a:t>
            </a:r>
            <a:endParaRPr lang="en-US" altLang="ko-KR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B131721-F4D6-DF51-0AD5-DC328AAB33D6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332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A792C32-338E-32AD-E6B7-4AB32BB06084}"/>
              </a:ext>
            </a:extLst>
          </p:cNvPr>
          <p:cNvSpPr txBox="1"/>
          <p:nvPr/>
        </p:nvSpPr>
        <p:spPr>
          <a:xfrm>
            <a:off x="1398183" y="1418729"/>
            <a:ext cx="9395634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rgbClr val="333333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</a:t>
            </a:r>
            <a:endParaRPr lang="en-US" altLang="ko-KR" sz="2400" dirty="0">
              <a:solidFill>
                <a:srgbClr val="333333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/>
            <a:r>
              <a:rPr lang="ko-KR" altLang="en-US" sz="2400" b="1" dirty="0">
                <a:solidFill>
                  <a:srgbClr val="33333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매주 </a:t>
            </a:r>
            <a:r>
              <a:rPr lang="ko-KR" altLang="en-US" sz="2400" b="1" dirty="0">
                <a:solidFill>
                  <a:srgbClr val="333333"/>
                </a:solidFill>
                <a:highlight>
                  <a:srgbClr val="00FFFF"/>
                </a:highlight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목요일</a:t>
            </a:r>
            <a:r>
              <a:rPr lang="ko-KR" altLang="en-US" sz="2400" b="1" dirty="0">
                <a:solidFill>
                  <a:srgbClr val="33333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 오전 </a:t>
            </a:r>
            <a:r>
              <a:rPr lang="en-US" altLang="ko-KR" sz="2400" b="1" dirty="0">
                <a:solidFill>
                  <a:srgbClr val="33333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11</a:t>
            </a:r>
            <a:r>
              <a:rPr lang="ko-KR" altLang="en-US" sz="2400" b="1" dirty="0">
                <a:solidFill>
                  <a:srgbClr val="33333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시</a:t>
            </a:r>
            <a:r>
              <a:rPr lang="en-US" altLang="ko-KR" sz="2400" b="1" dirty="0">
                <a:solidFill>
                  <a:srgbClr val="33333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~</a:t>
            </a:r>
            <a:r>
              <a:rPr lang="ko-KR" altLang="en-US" sz="2400" b="1" dirty="0">
                <a:solidFill>
                  <a:srgbClr val="33333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오후 </a:t>
            </a:r>
            <a:r>
              <a:rPr lang="en-US" altLang="ko-KR" sz="2400" b="1" dirty="0">
                <a:solidFill>
                  <a:srgbClr val="33333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</a:t>
            </a:r>
            <a:r>
              <a:rPr lang="ko-KR" altLang="en-US" sz="2400" b="1" dirty="0">
                <a:solidFill>
                  <a:srgbClr val="33333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시 </a:t>
            </a: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약 </a:t>
            </a:r>
            <a:r>
              <a:rPr lang="en-US" altLang="ko-KR" sz="2400" dirty="0">
                <a:solidFill>
                  <a:srgbClr val="0000FF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</a:t>
            </a:r>
            <a:r>
              <a:rPr lang="ko-KR" altLang="en-US" sz="2400" dirty="0">
                <a:solidFill>
                  <a:srgbClr val="0000FF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시간 반 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정도 진행</a:t>
            </a: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endParaRPr lang="en-US" altLang="ko-KR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rgbClr val="333333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장소</a:t>
            </a:r>
            <a:endParaRPr lang="en-US" altLang="ko-KR" sz="2400" dirty="0">
              <a:solidFill>
                <a:srgbClr val="333333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/>
            <a:r>
              <a:rPr lang="ko-KR" altLang="en-US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온라인</a:t>
            </a: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(Discord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화상회의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endParaRPr lang="en-US" altLang="ko-KR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목표</a:t>
            </a:r>
            <a:endParaRPr lang="en-US" altLang="ko-KR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/>
            <a:r>
              <a:rPr lang="ko-KR" altLang="en-US" sz="24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논문을 통한 자연어처리 이해 및 기술 구현</a:t>
            </a:r>
            <a:endParaRPr lang="en-US" altLang="ko-KR" sz="24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자연어처리의 기본 원리 및 최신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NLP 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연구 동향을 논문을 통해 이해하고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</a:p>
          <a:p>
            <a:pPr lvl="1"/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나아가 이론을 실제로 구현하는 것을 목표로 한다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</a:p>
          <a:p>
            <a:pPr lvl="1"/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기간</a:t>
            </a:r>
            <a:endParaRPr lang="en-US" altLang="ko-KR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/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기초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] 2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개월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(~3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월초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  -&gt;   [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심화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] ?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66F5EFF-FDFB-98A2-C20C-BAC38C0D506B}"/>
              </a:ext>
            </a:extLst>
          </p:cNvPr>
          <p:cNvGrpSpPr/>
          <p:nvPr/>
        </p:nvGrpSpPr>
        <p:grpSpPr>
          <a:xfrm>
            <a:off x="5334309" y="2782608"/>
            <a:ext cx="4377642" cy="616249"/>
            <a:chOff x="6364192" y="2872708"/>
            <a:chExt cx="4377642" cy="61624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527808-6D0B-B75E-D1B4-862F3D0B11DC}"/>
                </a:ext>
              </a:extLst>
            </p:cNvPr>
            <p:cNvSpPr txBox="1"/>
            <p:nvPr/>
          </p:nvSpPr>
          <p:spPr>
            <a:xfrm>
              <a:off x="7008034" y="2996167"/>
              <a:ext cx="37338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solidFill>
                    <a:schemeClr val="accent1"/>
                  </a:solidFill>
                </a:rPr>
                <a:t>https://discord.gg/mnQpcVyT</a:t>
              </a:r>
            </a:p>
          </p:txBody>
        </p:sp>
        <p:pic>
          <p:nvPicPr>
            <p:cNvPr id="8" name="그림 7" descr="클립아트, 만화 영화, 그래픽이(가) 표시된 사진&#10;&#10;자동 생성된 설명">
              <a:extLst>
                <a:ext uri="{FF2B5EF4-FFF2-40B4-BE49-F238E27FC236}">
                  <a16:creationId xmlns:a16="http://schemas.microsoft.com/office/drawing/2014/main" id="{0BF20B59-B045-4E53-DEBA-C12771B09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4192" y="2872708"/>
              <a:ext cx="643842" cy="616249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BA49150-C793-8659-D777-6271419CF294}"/>
              </a:ext>
            </a:extLst>
          </p:cNvPr>
          <p:cNvSpPr txBox="1"/>
          <p:nvPr/>
        </p:nvSpPr>
        <p:spPr>
          <a:xfrm>
            <a:off x="484966" y="236994"/>
            <a:ext cx="8145953" cy="676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😎스터디 진행</a:t>
            </a:r>
            <a:r>
              <a:rPr lang="en-US" altLang="ko-KR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73D939C-4364-D3E0-6C7D-42BE536849AC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405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A09A7BF-EE76-34DD-FF09-017E00663C7A}"/>
              </a:ext>
            </a:extLst>
          </p:cNvPr>
          <p:cNvSpPr txBox="1"/>
          <p:nvPr/>
        </p:nvSpPr>
        <p:spPr>
          <a:xfrm>
            <a:off x="1092200" y="949431"/>
            <a:ext cx="108966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매주 한 명씩 돌아가며 본인이 맡은 논문의 리뷰를 진행해요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진행순서 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: 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논문 리뷰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(20~50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분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)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 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-&gt;  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현 진행상황 공유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(10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분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)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-&gt;  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마무리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(5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분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스터디 진행 방향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</a:t>
            </a:r>
            <a:r>
              <a:rPr lang="en-US" altLang="ko-KR" sz="2000" dirty="0">
                <a:highlight>
                  <a:srgbClr val="FADDCA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[NLP </a:t>
            </a:r>
            <a:r>
              <a:rPr lang="ko-KR" altLang="en-US" sz="2000" dirty="0">
                <a:highlight>
                  <a:srgbClr val="FADDCA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기초 </a:t>
            </a:r>
            <a:r>
              <a:rPr lang="en-US" altLang="ko-KR" sz="2000" dirty="0">
                <a:highlight>
                  <a:srgbClr val="FADDCA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.part]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-&gt;  </a:t>
            </a:r>
            <a:r>
              <a:rPr lang="en-US" altLang="ko-KR" sz="2000" dirty="0">
                <a:highlight>
                  <a:srgbClr val="9DC3E6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</a:t>
            </a:r>
            <a:r>
              <a:rPr lang="ko-KR" altLang="en-US" sz="2000" dirty="0">
                <a:highlight>
                  <a:srgbClr val="9DC3E6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심화</a:t>
            </a:r>
            <a:r>
              <a:rPr lang="en-US" altLang="ko-KR" sz="2000" dirty="0">
                <a:highlight>
                  <a:srgbClr val="9DC3E6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2000" dirty="0">
                <a:highlight>
                  <a:srgbClr val="9DC3E6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최신 기술 </a:t>
            </a:r>
            <a:r>
              <a:rPr lang="en-US" altLang="ko-KR" sz="2000" dirty="0">
                <a:highlight>
                  <a:srgbClr val="9DC3E6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.part]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3956C0-34CC-BF44-F3E7-C395986ACF35}"/>
              </a:ext>
            </a:extLst>
          </p:cNvPr>
          <p:cNvSpPr txBox="1"/>
          <p:nvPr/>
        </p:nvSpPr>
        <p:spPr>
          <a:xfrm>
            <a:off x="484966" y="236994"/>
            <a:ext cx="8145953" cy="676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😎스터디 진행방식</a:t>
            </a:r>
            <a:endParaRPr lang="en-US" altLang="ko-KR" sz="28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CF1ACC-B677-84E1-46C0-89F4FBF7700B}"/>
              </a:ext>
            </a:extLst>
          </p:cNvPr>
          <p:cNvSpPr/>
          <p:nvPr/>
        </p:nvSpPr>
        <p:spPr>
          <a:xfrm>
            <a:off x="6759949" y="3571127"/>
            <a:ext cx="4914900" cy="24862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AA01D29-3A18-87F3-A6DA-6A815D087BF5}"/>
              </a:ext>
            </a:extLst>
          </p:cNvPr>
          <p:cNvSpPr/>
          <p:nvPr/>
        </p:nvSpPr>
        <p:spPr>
          <a:xfrm>
            <a:off x="586566" y="3613904"/>
            <a:ext cx="4914900" cy="24862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BF82E6-2822-53BE-CE76-6331744F0D14}"/>
              </a:ext>
            </a:extLst>
          </p:cNvPr>
          <p:cNvSpPr txBox="1"/>
          <p:nvPr/>
        </p:nvSpPr>
        <p:spPr>
          <a:xfrm>
            <a:off x="1693241" y="3159603"/>
            <a:ext cx="2575734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2400" b="1" i="0" dirty="0">
                <a:solidFill>
                  <a:srgbClr val="212529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NLP </a:t>
            </a:r>
            <a:r>
              <a:rPr lang="ko-KR" altLang="en-US" sz="2400" b="1" i="0" dirty="0">
                <a:solidFill>
                  <a:srgbClr val="212529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기초</a:t>
            </a:r>
            <a:endParaRPr lang="en-US" altLang="ko-KR" sz="240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E77245-000A-6D5F-7E89-B8A825C44787}"/>
              </a:ext>
            </a:extLst>
          </p:cNvPr>
          <p:cNvSpPr txBox="1"/>
          <p:nvPr/>
        </p:nvSpPr>
        <p:spPr>
          <a:xfrm>
            <a:off x="7992441" y="3159602"/>
            <a:ext cx="2575734" cy="46166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400" b="1" i="0" dirty="0">
                <a:solidFill>
                  <a:srgbClr val="212529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심화</a:t>
            </a:r>
            <a:r>
              <a:rPr lang="en-US" altLang="ko-KR" sz="2400" b="1" i="0" dirty="0">
                <a:solidFill>
                  <a:srgbClr val="212529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2400" b="1" i="0" dirty="0">
                <a:solidFill>
                  <a:srgbClr val="212529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최신 기술</a:t>
            </a:r>
            <a:endParaRPr lang="en-US" altLang="ko-KR" sz="240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B6A953-1ADF-0D4E-D620-3FB91CE9AC1A}"/>
              </a:ext>
            </a:extLst>
          </p:cNvPr>
          <p:cNvSpPr txBox="1"/>
          <p:nvPr/>
        </p:nvSpPr>
        <p:spPr>
          <a:xfrm>
            <a:off x="6851217" y="4167157"/>
            <a:ext cx="473236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가능하면 </a:t>
            </a:r>
            <a:r>
              <a:rPr lang="ko-KR" altLang="en-US" sz="2000" i="0" dirty="0">
                <a:solidFill>
                  <a:srgbClr val="333333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인용 수가 많고 </a:t>
            </a:r>
            <a:endParaRPr lang="en-US" altLang="ko-KR" sz="2000" i="0" dirty="0">
              <a:solidFill>
                <a:srgbClr val="333333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2000" i="0" dirty="0">
                <a:solidFill>
                  <a:srgbClr val="333333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공식 구현 코드가 있는 논문들부터</a:t>
            </a:r>
            <a:r>
              <a:rPr lang="en-US" altLang="ko-KR" sz="2000" i="0" dirty="0">
                <a:solidFill>
                  <a:srgbClr val="333333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</a:t>
            </a:r>
          </a:p>
          <a:p>
            <a:pPr algn="ctr"/>
            <a:endParaRPr lang="en-US" altLang="ko-KR" sz="2000" i="0" dirty="0">
              <a:solidFill>
                <a:srgbClr val="333333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읽고 싶은 논문을 가져와 자유롭게 리뷰 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00D3740-C41D-82FE-56AC-DCCDF549DEAF}"/>
              </a:ext>
            </a:extLst>
          </p:cNvPr>
          <p:cNvCxnSpPr>
            <a:stCxn id="9" idx="3"/>
            <a:endCxn id="10" idx="1"/>
          </p:cNvCxnSpPr>
          <p:nvPr/>
        </p:nvCxnSpPr>
        <p:spPr>
          <a:xfrm flipV="1">
            <a:off x="4268975" y="3390435"/>
            <a:ext cx="3723466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C92E238-CF1B-37E2-4255-3900B6CAA9EF}"/>
              </a:ext>
            </a:extLst>
          </p:cNvPr>
          <p:cNvGrpSpPr/>
          <p:nvPr/>
        </p:nvGrpSpPr>
        <p:grpSpPr>
          <a:xfrm>
            <a:off x="869516" y="3705035"/>
            <a:ext cx="4626784" cy="2282815"/>
            <a:chOff x="510367" y="1880382"/>
            <a:chExt cx="4626784" cy="228281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0DAE2CF-5D3C-F0AD-EC57-118CFC8678B7}"/>
                </a:ext>
              </a:extLst>
            </p:cNvPr>
            <p:cNvSpPr txBox="1"/>
            <p:nvPr/>
          </p:nvSpPr>
          <p:spPr>
            <a:xfrm>
              <a:off x="510367" y="1880382"/>
              <a:ext cx="1756584" cy="22728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600" i="0" dirty="0">
                  <a:solidFill>
                    <a:srgbClr val="212529"/>
                  </a:solidFill>
                  <a:effectLst/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n-gram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600" i="0" dirty="0">
                  <a:solidFill>
                    <a:srgbClr val="212529"/>
                  </a:solidFill>
                  <a:effectLst/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TF-IDF</a:t>
              </a:r>
              <a:endParaRPr lang="en-US" altLang="ko-KR" sz="1600" dirty="0">
                <a:solidFill>
                  <a:srgbClr val="212529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600" i="0" dirty="0">
                  <a:solidFill>
                    <a:srgbClr val="212529"/>
                  </a:solidFill>
                  <a:effectLst/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Word2Vec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600" i="0" dirty="0" err="1">
                  <a:solidFill>
                    <a:srgbClr val="212529"/>
                  </a:solidFill>
                  <a:effectLst/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GloVe</a:t>
              </a:r>
              <a:endParaRPr lang="en-US" altLang="ko-KR" sz="1600" i="0" dirty="0">
                <a:solidFill>
                  <a:srgbClr val="212529"/>
                </a:solidFill>
                <a:effectLst/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600" i="0" dirty="0" err="1">
                  <a:solidFill>
                    <a:srgbClr val="212529"/>
                  </a:solidFill>
                  <a:effectLst/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FastText</a:t>
              </a:r>
              <a:r>
                <a:rPr lang="en-US" altLang="ko-KR" sz="1600" i="0" dirty="0">
                  <a:solidFill>
                    <a:srgbClr val="212529"/>
                  </a:solidFill>
                  <a:effectLst/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/</a:t>
              </a:r>
              <a:r>
                <a:rPr lang="en-US" altLang="ko-KR" sz="1600" i="0" dirty="0" err="1">
                  <a:solidFill>
                    <a:srgbClr val="212529"/>
                  </a:solidFill>
                  <a:effectLst/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ELMo</a:t>
              </a:r>
              <a:endParaRPr lang="en-US" altLang="ko-KR" sz="1600" i="0" dirty="0">
                <a:solidFill>
                  <a:srgbClr val="212529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600" dirty="0"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RNN</a:t>
              </a:r>
              <a:endParaRPr lang="en-US" altLang="ko-KR" sz="1600" dirty="0">
                <a:solidFill>
                  <a:srgbClr val="212529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18E67AF-D9B3-7C86-7042-CFC51C0BE8D9}"/>
                </a:ext>
              </a:extLst>
            </p:cNvPr>
            <p:cNvSpPr txBox="1"/>
            <p:nvPr/>
          </p:nvSpPr>
          <p:spPr>
            <a:xfrm>
              <a:off x="2266951" y="1890395"/>
              <a:ext cx="2870200" cy="22728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600" dirty="0"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LSTM</a:t>
              </a:r>
              <a:r>
                <a:rPr lang="en-US" altLang="ko-KR" sz="1600" dirty="0"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/Bi-LSTM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600" dirty="0"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seq2seq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600" i="0" dirty="0">
                  <a:solidFill>
                    <a:srgbClr val="212529"/>
                  </a:solidFill>
                  <a:effectLst/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Attention Mechanism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600" i="0" dirty="0">
                  <a:solidFill>
                    <a:srgbClr val="212529"/>
                  </a:solidFill>
                  <a:effectLst/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Transformer</a:t>
              </a:r>
              <a:endParaRPr lang="en-US" altLang="ko-KR" sz="1600" dirty="0">
                <a:solidFill>
                  <a:srgbClr val="212529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600" i="0" dirty="0">
                  <a:solidFill>
                    <a:srgbClr val="212529"/>
                  </a:solidFill>
                  <a:effectLst/>
                  <a:latin typeface="나눔스퀘어OTF ExtraBold" panose="020B0600000101010101" pitchFamily="34" charset="-127"/>
                  <a:ea typeface="나눔스퀘어OTF ExtraBold" panose="020B0600000101010101" pitchFamily="34" charset="-127"/>
                </a:rPr>
                <a:t>BERT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600" i="0" dirty="0">
                  <a:solidFill>
                    <a:srgbClr val="212529"/>
                  </a:solidFill>
                  <a:effectLst/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GPT </a:t>
              </a:r>
              <a:endPara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4114EA29-1F63-DBA6-57F8-1E4DCDE1B96C}"/>
              </a:ext>
            </a:extLst>
          </p:cNvPr>
          <p:cNvSpPr txBox="1"/>
          <p:nvPr/>
        </p:nvSpPr>
        <p:spPr>
          <a:xfrm>
            <a:off x="4735699" y="1550357"/>
            <a:ext cx="27900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코드 구현 현황</a:t>
            </a:r>
            <a:r>
              <a:rPr lang="en-US" altLang="ko-KR" sz="1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어려운 점 등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8988635-4695-DDA2-C7DC-B9BEC18CDBB8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583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7C0404-3F96-563F-EB1A-890E3020446F}"/>
              </a:ext>
            </a:extLst>
          </p:cNvPr>
          <p:cNvSpPr txBox="1"/>
          <p:nvPr/>
        </p:nvSpPr>
        <p:spPr>
          <a:xfrm>
            <a:off x="4808133" y="1345423"/>
            <a:ext cx="2575734" cy="461665"/>
          </a:xfrm>
          <a:prstGeom prst="rect">
            <a:avLst/>
          </a:prstGeom>
          <a:solidFill>
            <a:srgbClr val="FADDCA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2400" b="1" i="0" dirty="0">
                <a:solidFill>
                  <a:srgbClr val="212529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NLP </a:t>
            </a:r>
            <a:r>
              <a:rPr lang="ko-KR" altLang="en-US" sz="2400" b="1" i="0" dirty="0">
                <a:solidFill>
                  <a:srgbClr val="212529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기초</a:t>
            </a:r>
            <a:endParaRPr lang="en-US" altLang="ko-KR" sz="240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80BAC9-E023-BDBE-D017-0E392AEB973C}"/>
              </a:ext>
            </a:extLst>
          </p:cNvPr>
          <p:cNvSpPr txBox="1"/>
          <p:nvPr/>
        </p:nvSpPr>
        <p:spPr>
          <a:xfrm>
            <a:off x="484966" y="236994"/>
            <a:ext cx="3515534" cy="672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😎스터디 진행방식</a:t>
            </a:r>
            <a:r>
              <a:rPr lang="en-US" altLang="ko-KR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9FB174-841B-88E7-0E6C-F2665D7CD284}"/>
              </a:ext>
            </a:extLst>
          </p:cNvPr>
          <p:cNvSpPr txBox="1"/>
          <p:nvPr/>
        </p:nvSpPr>
        <p:spPr>
          <a:xfrm>
            <a:off x="1227543" y="1791564"/>
            <a:ext cx="3197808" cy="4207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Basic Embedding Model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NNLM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Word2Vec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FastText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2. CNN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TextCNN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RNN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TextRNN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TextLSTM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Bi-LSTM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C4990F-40D4-7037-92F9-18F789F75CD2}"/>
              </a:ext>
            </a:extLst>
          </p:cNvPr>
          <p:cNvSpPr txBox="1"/>
          <p:nvPr/>
        </p:nvSpPr>
        <p:spPr>
          <a:xfrm>
            <a:off x="6361342" y="1934046"/>
            <a:ext cx="4745920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4. Attention Mechanism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seq2seq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Attention Mechanism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Bi-LSTM with Attention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5. Transformer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Transformer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ighlight>
                  <a:srgbClr val="FFFF00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BERT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9E7E6C-0335-9BEC-948D-C4D933C9B54E}"/>
              </a:ext>
            </a:extLst>
          </p:cNvPr>
          <p:cNvSpPr txBox="1"/>
          <p:nvPr/>
        </p:nvSpPr>
        <p:spPr>
          <a:xfrm>
            <a:off x="5653724" y="6395331"/>
            <a:ext cx="66219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https://github.com/graykode/nlp-tutorial?tab=readme-ov-file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BD543D7-8106-EA49-E3BC-EE6EC643F3E1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383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A09A7BF-EE76-34DD-FF09-017E00663C7A}"/>
              </a:ext>
            </a:extLst>
          </p:cNvPr>
          <p:cNvSpPr txBox="1"/>
          <p:nvPr/>
        </p:nvSpPr>
        <p:spPr>
          <a:xfrm>
            <a:off x="876300" y="1155343"/>
            <a:ext cx="10896600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highlight>
                  <a:srgbClr val="FADDCA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[NLP </a:t>
            </a:r>
            <a:r>
              <a:rPr lang="ko-KR" altLang="en-US" sz="2000" dirty="0">
                <a:highlight>
                  <a:srgbClr val="FADDCA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기초 </a:t>
            </a:r>
            <a:r>
              <a:rPr lang="en-US" altLang="ko-KR" sz="2000" dirty="0">
                <a:highlight>
                  <a:srgbClr val="FADDCA"/>
                </a:highligh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.part]</a:t>
            </a:r>
          </a:p>
          <a:p>
            <a:pPr lvl="1"/>
            <a:endParaRPr lang="en-US" altLang="ko-KR" sz="2000" dirty="0">
              <a:highlight>
                <a:srgbClr val="CFFFB7"/>
              </a:highlight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이론</a:t>
            </a:r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2"/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모든 인원이 매주 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1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개의 동일한 논문 읽기 </a:t>
            </a:r>
            <a:endParaRPr lang="en-US" altLang="ko-KR" sz="20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lvl="2"/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그 중 한 명이 대표로 발표</a:t>
            </a:r>
            <a:endParaRPr lang="en-US" altLang="ko-KR" sz="20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1714500" lvl="3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2">
              <a:lnSpc>
                <a:spcPct val="150000"/>
              </a:lnSpc>
            </a:pPr>
            <a:r>
              <a:rPr lang="ko-KR" altLang="en-US" sz="2000" dirty="0">
                <a:highlight>
                  <a:srgbClr val="9ED8F3"/>
                </a:highlight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발표자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: ppt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발표 진행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,  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스터디 직전에 </a:t>
            </a:r>
            <a:r>
              <a:rPr lang="en-US" altLang="ko-KR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Notion 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및 </a:t>
            </a:r>
            <a:r>
              <a:rPr lang="ko-KR" altLang="en-US" sz="2000" dirty="0" err="1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깃허브에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발표내용 공유</a:t>
            </a:r>
            <a:endParaRPr lang="en-US" altLang="ko-KR" sz="2000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lvl="2"/>
            <a:r>
              <a:rPr lang="ko-KR" altLang="en-US" sz="2000" b="1" dirty="0">
                <a:highlight>
                  <a:srgbClr val="9ED8F3"/>
                </a:highlight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나머지 인원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스터디 시간에 질문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스터디 종료 후</a:t>
            </a:r>
            <a:r>
              <a:rPr lang="en-US" altLang="ko-KR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Notion</a:t>
            </a:r>
            <a:r>
              <a:rPr lang="ko-KR" alt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에 코멘트</a:t>
            </a:r>
            <a:r>
              <a:rPr lang="en-US" altLang="ko-KR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(</a:t>
            </a:r>
            <a:r>
              <a:rPr lang="ko-KR" alt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느낀 점 등</a:t>
            </a:r>
            <a:r>
              <a:rPr lang="en-US" altLang="ko-KR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) </a:t>
            </a:r>
            <a:r>
              <a:rPr lang="ko-KR" altLang="en-US" sz="20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남기기</a:t>
            </a:r>
            <a:endParaRPr lang="en-US" altLang="ko-KR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lvl="2"/>
            <a:endParaRPr lang="en-US" altLang="ko-KR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lvl="2"/>
            <a:endParaRPr lang="en-US" altLang="ko-KR" sz="20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  <a:p>
            <a:pPr marL="800100" lvl="1" indent="-342900"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구현</a:t>
            </a:r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/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자신의 발표가 끝난 직후부터 </a:t>
            </a:r>
            <a:r>
              <a:rPr lang="ko-KR" altLang="en-US" sz="2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발표자는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2000" dirty="0">
                <a:solidFill>
                  <a:srgbClr val="0000FF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2</a:t>
            </a:r>
            <a:r>
              <a:rPr lang="ko-KR" altLang="en-US" sz="2000" dirty="0">
                <a:solidFill>
                  <a:srgbClr val="0000FF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주간 자신이 발표한 논문 구현</a:t>
            </a:r>
            <a:r>
              <a:rPr lang="en-US" altLang="ko-KR" sz="2000" dirty="0">
                <a:solidFill>
                  <a:srgbClr val="0000FF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 </a:t>
            </a:r>
          </a:p>
          <a:p>
            <a:pPr lvl="2"/>
            <a:r>
              <a:rPr lang="en-US" altLang="ko-KR" sz="1600" b="0" i="0" dirty="0"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</a:t>
            </a:r>
            <a:r>
              <a:rPr lang="ko-KR" altLang="en-US" sz="1600" b="0" i="0" dirty="0"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기초</a:t>
            </a:r>
            <a:r>
              <a:rPr lang="en-US" altLang="ko-KR" sz="1600" b="0" i="0" dirty="0"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]</a:t>
            </a:r>
            <a:r>
              <a:rPr lang="ko-KR" altLang="en-US" sz="1600" b="0" i="0" dirty="0"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부분은 각자 맡은 논문에 따라 구현 난이도가 천차만별이기에 일단 한 달을 기준으로 잡음</a:t>
            </a:r>
            <a:r>
              <a:rPr lang="en-US" altLang="ko-KR" sz="1600" b="0" i="0" dirty="0"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br>
              <a:rPr lang="en-US" altLang="ko-KR" sz="1600" b="0" i="0" dirty="0"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ko-KR" altLang="en-US" sz="1600" b="0" i="0" dirty="0"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추가적으로 구현을 원하면 구현 가능</a:t>
            </a:r>
            <a:r>
              <a:rPr lang="en-US" altLang="ko-KR" sz="1600" b="0" i="0" dirty="0"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  <a:r>
              <a:rPr lang="ko-KR" altLang="en-US" sz="1600" b="0" i="0" dirty="0"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하지만 자신이 맡은 논문은 최대 한 달 안에 구현 마무리를 우선 목표로</a:t>
            </a:r>
            <a:r>
              <a:rPr lang="en-US" altLang="ko-KR" sz="1600" b="0" i="0" dirty="0"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!</a:t>
            </a:r>
            <a:r>
              <a:rPr lang="ko-KR" altLang="en-US" dirty="0">
                <a:solidFill>
                  <a:srgbClr val="0000FF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</a:t>
            </a:r>
            <a:endParaRPr lang="en-US" altLang="ko-KR" dirty="0">
              <a:solidFill>
                <a:srgbClr val="0000FF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3956C0-34CC-BF44-F3E7-C395986ACF35}"/>
              </a:ext>
            </a:extLst>
          </p:cNvPr>
          <p:cNvSpPr txBox="1"/>
          <p:nvPr/>
        </p:nvSpPr>
        <p:spPr>
          <a:xfrm>
            <a:off x="484966" y="236994"/>
            <a:ext cx="8145953" cy="676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😎스터디 진행방식</a:t>
            </a:r>
            <a:endParaRPr lang="en-US" altLang="ko-KR" sz="28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707B97F-C307-5491-64F0-AF7351F53C10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1864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A3956C0-34CC-BF44-F3E7-C395986ACF35}"/>
              </a:ext>
            </a:extLst>
          </p:cNvPr>
          <p:cNvSpPr txBox="1"/>
          <p:nvPr/>
        </p:nvSpPr>
        <p:spPr>
          <a:xfrm>
            <a:off x="484966" y="236994"/>
            <a:ext cx="8145953" cy="676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😎스터디 진행방식</a:t>
            </a:r>
            <a:endParaRPr lang="en-US" altLang="ko-KR" sz="28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707B97F-C307-5491-64F0-AF7351F53C10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365FB02E-F90C-7803-05A8-628DFB78F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364" y="1017887"/>
            <a:ext cx="8325271" cy="55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523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D9B8FE-CB61-0E46-6121-4B5D297C0176}"/>
              </a:ext>
            </a:extLst>
          </p:cNvPr>
          <p:cNvSpPr txBox="1"/>
          <p:nvPr/>
        </p:nvSpPr>
        <p:spPr>
          <a:xfrm>
            <a:off x="484966" y="225614"/>
            <a:ext cx="3121833" cy="672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😎스터디 진행방식</a:t>
            </a:r>
            <a:endParaRPr lang="en-US" altLang="ko-KR" sz="2800" b="1" dirty="0"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745039A7-42E7-6EFF-C9C5-FA5D00D97D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771342"/>
              </p:ext>
            </p:extLst>
          </p:nvPr>
        </p:nvGraphicFramePr>
        <p:xfrm>
          <a:off x="2616052" y="1028700"/>
          <a:ext cx="8443640" cy="557981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506656">
                  <a:extLst>
                    <a:ext uri="{9D8B030D-6E8A-4147-A177-3AD203B41FA5}">
                      <a16:colId xmlns:a16="http://schemas.microsoft.com/office/drawing/2014/main" val="1220321876"/>
                    </a:ext>
                  </a:extLst>
                </a:gridCol>
                <a:gridCol w="1734246">
                  <a:extLst>
                    <a:ext uri="{9D8B030D-6E8A-4147-A177-3AD203B41FA5}">
                      <a16:colId xmlns:a16="http://schemas.microsoft.com/office/drawing/2014/main" val="3624487333"/>
                    </a:ext>
                  </a:extLst>
                </a:gridCol>
                <a:gridCol w="1734246">
                  <a:extLst>
                    <a:ext uri="{9D8B030D-6E8A-4147-A177-3AD203B41FA5}">
                      <a16:colId xmlns:a16="http://schemas.microsoft.com/office/drawing/2014/main" val="2285065789"/>
                    </a:ext>
                  </a:extLst>
                </a:gridCol>
                <a:gridCol w="1734246">
                  <a:extLst>
                    <a:ext uri="{9D8B030D-6E8A-4147-A177-3AD203B41FA5}">
                      <a16:colId xmlns:a16="http://schemas.microsoft.com/office/drawing/2014/main" val="1819474177"/>
                    </a:ext>
                  </a:extLst>
                </a:gridCol>
                <a:gridCol w="1734246">
                  <a:extLst>
                    <a:ext uri="{9D8B030D-6E8A-4147-A177-3AD203B41FA5}">
                      <a16:colId xmlns:a16="http://schemas.microsoft.com/office/drawing/2014/main" val="1953943064"/>
                    </a:ext>
                  </a:extLst>
                </a:gridCol>
              </a:tblGrid>
              <a:tr h="450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일시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을</a:t>
                      </a:r>
                    </a:p>
                  </a:txBody>
                  <a:tcPr anchor="ctr">
                    <a:lnL>
                      <a:noFill/>
                    </a:lnL>
                    <a:lnT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병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정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0101261"/>
                  </a:ext>
                </a:extLst>
              </a:tr>
              <a:tr h="3527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스터디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OT </a:t>
                      </a:r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87725523"/>
                  </a:ext>
                </a:extLst>
              </a:tr>
              <a:tr h="568621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1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1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1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1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58349674"/>
                  </a:ext>
                </a:extLst>
              </a:tr>
              <a:tr h="5686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스터디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1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발표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1491883"/>
                  </a:ext>
                </a:extLst>
              </a:tr>
              <a:tr h="61731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1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구현</a:t>
                      </a:r>
                      <a:b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</a:b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2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2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2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2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316007"/>
                  </a:ext>
                </a:extLst>
              </a:tr>
              <a:tr h="5686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스터디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2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발표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008338"/>
                  </a:ext>
                </a:extLst>
              </a:tr>
              <a:tr h="61731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1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구현</a:t>
                      </a:r>
                      <a:b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</a:b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3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2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구현</a:t>
                      </a:r>
                      <a:b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</a:b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3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3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3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1632359"/>
                  </a:ext>
                </a:extLst>
              </a:tr>
              <a:tr h="5686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스터디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논문 </a:t>
                      </a:r>
                      <a:r>
                        <a:rPr lang="en-US" altLang="ko-KR" sz="18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1 </a:t>
                      </a:r>
                      <a:r>
                        <a:rPr lang="ko-KR" altLang="en-US" sz="18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구현 공유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3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발표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solidFill>
                      <a:srgbClr val="9DC3E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564954"/>
                  </a:ext>
                </a:extLst>
              </a:tr>
              <a:tr h="617317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4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4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3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구현</a:t>
                      </a:r>
                      <a:b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</a:b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4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4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읽기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0568074"/>
                  </a:ext>
                </a:extLst>
              </a:tr>
              <a:tr h="5686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스터디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논문 </a:t>
                      </a:r>
                      <a:r>
                        <a:rPr lang="en-US" altLang="ko-KR" sz="18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2 </a:t>
                      </a:r>
                      <a:r>
                        <a:rPr lang="ko-KR" altLang="en-US" sz="1800" dirty="0"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</a:rPr>
                        <a:t>구현 공유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논문 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4 </a:t>
                      </a:r>
                      <a:r>
                        <a:rPr lang="ko-KR" altLang="en-US" sz="1800" b="1" i="0" kern="1200" dirty="0">
                          <a:solidFill>
                            <a:schemeClr val="tx1"/>
                          </a:solidFill>
                          <a:effectLst/>
                          <a:latin typeface="나눔스퀘어_ac" panose="020B0600000101010101" pitchFamily="50" charset="-127"/>
                          <a:ea typeface="나눔스퀘어_ac" panose="020B0600000101010101" pitchFamily="50" charset="-127"/>
                          <a:cs typeface="+mn-cs"/>
                        </a:rPr>
                        <a:t>발표</a:t>
                      </a:r>
                      <a:endParaRPr lang="ko-KR" altLang="en-US" dirty="0">
                        <a:latin typeface="나눔스퀘어_ac" panose="020B0600000101010101" pitchFamily="50" charset="-127"/>
                        <a:ea typeface="나눔스퀘어_ac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C3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7983419"/>
                  </a:ext>
                </a:extLst>
              </a:tr>
            </a:tbl>
          </a:graphicData>
        </a:graphic>
      </p:graphicFrame>
      <p:sp>
        <p:nvSpPr>
          <p:cNvPr id="45" name="직사각형 44">
            <a:extLst>
              <a:ext uri="{FF2B5EF4-FFF2-40B4-BE49-F238E27FC236}">
                <a16:creationId xmlns:a16="http://schemas.microsoft.com/office/drawing/2014/main" id="{1EEE369E-60D9-F185-B1C7-006B07458D13}"/>
              </a:ext>
            </a:extLst>
          </p:cNvPr>
          <p:cNvSpPr/>
          <p:nvPr/>
        </p:nvSpPr>
        <p:spPr>
          <a:xfrm rot="16200000">
            <a:off x="6026153" y="692149"/>
            <a:ext cx="139700" cy="12192001"/>
          </a:xfrm>
          <a:prstGeom prst="rect">
            <a:avLst/>
          </a:prstGeom>
          <a:solidFill>
            <a:srgbClr val="3E445C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892F8F-819F-D1B6-1B6E-8776DC034F58}"/>
              </a:ext>
            </a:extLst>
          </p:cNvPr>
          <p:cNvSpPr txBox="1"/>
          <p:nvPr/>
        </p:nvSpPr>
        <p:spPr>
          <a:xfrm>
            <a:off x="700178" y="3520379"/>
            <a:ext cx="12407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발표순서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7217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3308</TotalTime>
  <Words>631</Words>
  <Application>Microsoft Office PowerPoint</Application>
  <PresentationFormat>와이드스크린</PresentationFormat>
  <Paragraphs>155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4" baseType="lpstr">
      <vt:lpstr>Wingdings</vt:lpstr>
      <vt:lpstr>Arial</vt:lpstr>
      <vt:lpstr>에스코어 드림 8 Heavy</vt:lpstr>
      <vt:lpstr>맑은 고딕</vt:lpstr>
      <vt:lpstr>에스코어 드림 6 Bold</vt:lpstr>
      <vt:lpstr>나눔스퀘어OTF ExtraBold</vt:lpstr>
      <vt:lpstr>에스코어 드림 2 ExtraLight</vt:lpstr>
      <vt:lpstr>KoPubWorld돋움체_Pro Bold</vt:lpstr>
      <vt:lpstr>에스코어 드림 3 Light</vt:lpstr>
      <vt:lpstr>나눔스퀘어_ac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류하영</dc:creator>
  <cp:lastModifiedBy>류하영</cp:lastModifiedBy>
  <cp:revision>23</cp:revision>
  <dcterms:created xsi:type="dcterms:W3CDTF">2023-12-31T00:56:21Z</dcterms:created>
  <dcterms:modified xsi:type="dcterms:W3CDTF">2024-01-02T14:55:03Z</dcterms:modified>
</cp:coreProperties>
</file>

<file path=docProps/thumbnail.jpeg>
</file>